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59" r:id="rId6"/>
    <p:sldId id="274" r:id="rId7"/>
    <p:sldId id="275" r:id="rId8"/>
    <p:sldId id="276" r:id="rId9"/>
    <p:sldId id="260" r:id="rId10"/>
    <p:sldId id="270" r:id="rId11"/>
    <p:sldId id="261" r:id="rId12"/>
    <p:sldId id="262" r:id="rId13"/>
    <p:sldId id="263" r:id="rId14"/>
    <p:sldId id="264" r:id="rId15"/>
    <p:sldId id="265" r:id="rId16"/>
    <p:sldId id="266" r:id="rId17"/>
    <p:sldId id="267" r:id="rId18"/>
    <p:sldId id="268" r:id="rId19"/>
    <p:sldId id="272" r:id="rId20"/>
    <p:sldId id="271" r:id="rId21"/>
    <p:sldId id="269"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17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795E669-3B1B-4B34-9B81-A82CDAC9907A}" type="datetimeFigureOut">
              <a:rPr lang="it-IT" smtClean="0"/>
              <a:pPr/>
              <a:t>16/12/2023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1E9F6E4-96EE-4AB4-81A0-0509B00913E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5E669-3B1B-4B34-9B81-A82CDAC9907A}" type="datetimeFigureOut">
              <a:rPr lang="it-IT" smtClean="0"/>
              <a:pPr/>
              <a:t>16/12/2023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F6E4-96EE-4AB4-81A0-0509B00913E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6600" dirty="0" smtClean="0"/>
              <a:t>L’Annunciazione di Leonardo</a:t>
            </a:r>
            <a:endParaRPr lang="it-IT" sz="6600" dirty="0"/>
          </a:p>
        </p:txBody>
      </p:sp>
      <p:sp>
        <p:nvSpPr>
          <p:cNvPr id="3" name="Sottotitolo 2"/>
          <p:cNvSpPr>
            <a:spLocks noGrp="1"/>
          </p:cNvSpPr>
          <p:nvPr>
            <p:ph type="subTitle" idx="1"/>
          </p:nvPr>
        </p:nvSpPr>
        <p:spPr/>
        <p:txBody>
          <a:bodyPr>
            <a:normAutofit/>
          </a:bodyPr>
          <a:lstStyle/>
          <a:p>
            <a:r>
              <a:rPr lang="it-IT" sz="4800" dirty="0" smtClean="0">
                <a:solidFill>
                  <a:schemeClr val="tx2">
                    <a:lumMod val="75000"/>
                  </a:schemeClr>
                </a:solidFill>
              </a:rPr>
              <a:t>Analisi di un’opera</a:t>
            </a:r>
            <a:endParaRPr lang="it-IT" sz="48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Le proporzioni angolari</a:t>
            </a:r>
            <a:endParaRPr lang="it-IT" sz="2400" dirty="0"/>
          </a:p>
        </p:txBody>
      </p:sp>
      <p:pic>
        <p:nvPicPr>
          <p:cNvPr id="4" name="Segnaposto contenuto 3" descr="Annunciazione_aurea.jpg"/>
          <p:cNvPicPr>
            <a:picLocks noGrp="1" noChangeAspect="1"/>
          </p:cNvPicPr>
          <p:nvPr>
            <p:ph idx="1"/>
          </p:nvPr>
        </p:nvPicPr>
        <p:blipFill>
          <a:blip r:embed="rId2" cstate="print"/>
          <a:stretch>
            <a:fillRect/>
          </a:stretch>
        </p:blipFill>
        <p:spPr>
          <a:xfrm>
            <a:off x="457200" y="2017950"/>
            <a:ext cx="8229600" cy="36904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Aria e atmosfera hanno corpo e colore</a:t>
            </a:r>
            <a:endParaRPr lang="it-IT" sz="2400" dirty="0"/>
          </a:p>
        </p:txBody>
      </p:sp>
      <p:pic>
        <p:nvPicPr>
          <p:cNvPr id="4" name="Segnaposto contenuto 3" descr="100375-Leonardo_Annunciazione_Dettaglio_Paesaggio.jpg"/>
          <p:cNvPicPr>
            <a:picLocks noGrp="1" noChangeAspect="1"/>
          </p:cNvPicPr>
          <p:nvPr>
            <p:ph idx="1"/>
          </p:nvPr>
        </p:nvPicPr>
        <p:blipFill>
          <a:blip r:embed="rId2" cstate="print"/>
          <a:stretch>
            <a:fillRect/>
          </a:stretch>
        </p:blipFill>
        <p:spPr>
          <a:xfrm>
            <a:off x="1443428" y="1600200"/>
            <a:ext cx="6257144"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a:t>
            </a:r>
            <a:r>
              <a:rPr lang="it-IT" sz="2400" dirty="0" err="1" smtClean="0"/>
              <a:t>Hortus</a:t>
            </a:r>
            <a:r>
              <a:rPr lang="it-IT" sz="2400" dirty="0" smtClean="0"/>
              <a:t> </a:t>
            </a:r>
            <a:r>
              <a:rPr lang="it-IT" sz="2400" dirty="0" err="1" smtClean="0"/>
              <a:t>Conclusus</a:t>
            </a:r>
            <a:endParaRPr lang="it-IT" sz="2400" dirty="0"/>
          </a:p>
        </p:txBody>
      </p:sp>
      <p:pic>
        <p:nvPicPr>
          <p:cNvPr id="4" name="Segnaposto contenuto 3" descr="images (4).jpg"/>
          <p:cNvPicPr>
            <a:picLocks noGrp="1" noChangeAspect="1"/>
          </p:cNvPicPr>
          <p:nvPr>
            <p:ph idx="1"/>
          </p:nvPr>
        </p:nvPicPr>
        <p:blipFill>
          <a:blip r:embed="rId2" cstate="print"/>
          <a:stretch>
            <a:fillRect/>
          </a:stretch>
        </p:blipFill>
        <p:spPr>
          <a:xfrm>
            <a:off x="1396186" y="1556792"/>
            <a:ext cx="6048295" cy="43924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La profezia di Isaia</a:t>
            </a:r>
            <a:endParaRPr lang="it-IT" sz="2400" dirty="0"/>
          </a:p>
        </p:txBody>
      </p:sp>
      <p:pic>
        <p:nvPicPr>
          <p:cNvPr id="4" name="Segnaposto contenuto 3" descr="images (1).jpg"/>
          <p:cNvPicPr>
            <a:picLocks noGrp="1" noChangeAspect="1"/>
          </p:cNvPicPr>
          <p:nvPr>
            <p:ph idx="1"/>
          </p:nvPr>
        </p:nvPicPr>
        <p:blipFill>
          <a:blip r:embed="rId2" cstate="print"/>
          <a:stretch>
            <a:fillRect/>
          </a:stretch>
        </p:blipFill>
        <p:spPr>
          <a:xfrm>
            <a:off x="1403648" y="2276872"/>
            <a:ext cx="6236704" cy="346023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Il profilo e i capelli</a:t>
            </a:r>
            <a:endParaRPr lang="it-IT" sz="2400" dirty="0"/>
          </a:p>
        </p:txBody>
      </p:sp>
      <p:pic>
        <p:nvPicPr>
          <p:cNvPr id="4" name="Segnaposto contenuto 3" descr="images (5).jpg"/>
          <p:cNvPicPr>
            <a:picLocks noGrp="1" noChangeAspect="1"/>
          </p:cNvPicPr>
          <p:nvPr>
            <p:ph idx="1"/>
          </p:nvPr>
        </p:nvPicPr>
        <p:blipFill>
          <a:blip r:embed="rId2" cstate="print"/>
          <a:stretch>
            <a:fillRect/>
          </a:stretch>
        </p:blipFill>
        <p:spPr>
          <a:xfrm>
            <a:off x="2195736" y="2204864"/>
            <a:ext cx="4345426" cy="355694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Lo studio anatomico animale</a:t>
            </a:r>
            <a:endParaRPr lang="it-IT" sz="2400" dirty="0"/>
          </a:p>
        </p:txBody>
      </p:sp>
      <p:pic>
        <p:nvPicPr>
          <p:cNvPr id="4" name="Segnaposto contenuto 3" descr="Particolare-ali-angelo-Annunciazione-Leonardo-da-Vinci.jpg"/>
          <p:cNvPicPr>
            <a:picLocks noGrp="1" noChangeAspect="1"/>
          </p:cNvPicPr>
          <p:nvPr>
            <p:ph idx="1"/>
          </p:nvPr>
        </p:nvPicPr>
        <p:blipFill>
          <a:blip r:embed="rId2" cstate="print"/>
          <a:stretch>
            <a:fillRect/>
          </a:stretch>
        </p:blipFill>
        <p:spPr>
          <a:xfrm>
            <a:off x="964404" y="1600200"/>
            <a:ext cx="7215191"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Verso lo sfumato</a:t>
            </a:r>
            <a:endParaRPr lang="it-IT" sz="2400" dirty="0"/>
          </a:p>
        </p:txBody>
      </p:sp>
      <p:pic>
        <p:nvPicPr>
          <p:cNvPr id="4" name="Segnaposto contenuto 3" descr="images (2).jpg"/>
          <p:cNvPicPr>
            <a:picLocks noGrp="1" noChangeAspect="1"/>
          </p:cNvPicPr>
          <p:nvPr>
            <p:ph idx="1"/>
          </p:nvPr>
        </p:nvPicPr>
        <p:blipFill>
          <a:blip r:embed="rId2" cstate="print"/>
          <a:stretch>
            <a:fillRect/>
          </a:stretch>
        </p:blipFill>
        <p:spPr>
          <a:xfrm>
            <a:off x="2627784" y="1487982"/>
            <a:ext cx="3769673" cy="460531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Le simbologie</a:t>
            </a:r>
            <a:endParaRPr lang="it-IT" sz="2400" dirty="0"/>
          </a:p>
        </p:txBody>
      </p:sp>
      <p:pic>
        <p:nvPicPr>
          <p:cNvPr id="4" name="Segnaposto contenuto 3" descr="images (3).jpg"/>
          <p:cNvPicPr>
            <a:picLocks noGrp="1" noChangeAspect="1"/>
          </p:cNvPicPr>
          <p:nvPr>
            <p:ph idx="1"/>
          </p:nvPr>
        </p:nvPicPr>
        <p:blipFill>
          <a:blip r:embed="rId2" cstate="print"/>
          <a:stretch>
            <a:fillRect/>
          </a:stretch>
        </p:blipFill>
        <p:spPr>
          <a:xfrm>
            <a:off x="2627784" y="1580841"/>
            <a:ext cx="4150643" cy="487249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042792" cy="1143000"/>
          </a:xfrm>
        </p:spPr>
        <p:txBody>
          <a:bodyPr>
            <a:normAutofit/>
          </a:bodyPr>
          <a:lstStyle/>
          <a:p>
            <a:r>
              <a:rPr lang="it-IT" sz="2400" dirty="0" smtClean="0"/>
              <a:t>Lo studio della botanica</a:t>
            </a:r>
            <a:endParaRPr lang="it-IT" sz="2400" dirty="0"/>
          </a:p>
        </p:txBody>
      </p:sp>
      <p:pic>
        <p:nvPicPr>
          <p:cNvPr id="4" name="Segnaposto contenuto 3" descr="Particolare-fiori-Annunciazione-Leonardo-da-Vinci.jpg"/>
          <p:cNvPicPr>
            <a:picLocks noGrp="1" noChangeAspect="1"/>
          </p:cNvPicPr>
          <p:nvPr>
            <p:ph idx="1"/>
          </p:nvPr>
        </p:nvPicPr>
        <p:blipFill>
          <a:blip r:embed="rId2" cstate="print"/>
          <a:stretch>
            <a:fillRect/>
          </a:stretch>
        </p:blipFill>
        <p:spPr>
          <a:xfrm>
            <a:off x="5652120" y="295244"/>
            <a:ext cx="2592288" cy="656275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La definizione dei particolari</a:t>
            </a:r>
            <a:endParaRPr lang="it-IT" sz="2400" dirty="0"/>
          </a:p>
        </p:txBody>
      </p:sp>
      <p:pic>
        <p:nvPicPr>
          <p:cNvPr id="4" name="Segnaposto contenuto 3" descr="100379-Leonardo_Annunciazione_Dettaglio_Altare.jpg"/>
          <p:cNvPicPr>
            <a:picLocks noGrp="1" noChangeAspect="1"/>
          </p:cNvPicPr>
          <p:nvPr>
            <p:ph idx="1"/>
          </p:nvPr>
        </p:nvPicPr>
        <p:blipFill>
          <a:blip r:embed="rId2" cstate="print"/>
          <a:stretch>
            <a:fillRect/>
          </a:stretch>
        </p:blipFill>
        <p:spPr>
          <a:xfrm>
            <a:off x="2753616" y="1600200"/>
            <a:ext cx="3636767"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Annunciation_(Leonardo).jpg"/>
          <p:cNvPicPr>
            <a:picLocks noGrp="1" noChangeAspect="1"/>
          </p:cNvPicPr>
          <p:nvPr>
            <p:ph idx="1"/>
          </p:nvPr>
        </p:nvPicPr>
        <p:blipFill>
          <a:blip r:embed="rId2" cstate="print"/>
          <a:stretch>
            <a:fillRect/>
          </a:stretch>
        </p:blipFill>
        <p:spPr>
          <a:xfrm>
            <a:off x="457200" y="1867932"/>
            <a:ext cx="8229600" cy="399049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a:bodyPr>
          <a:lstStyle/>
          <a:p>
            <a:r>
              <a:rPr lang="it-IT" sz="2400" dirty="0" smtClean="0"/>
              <a:t>Gli “errori” di proporzione</a:t>
            </a:r>
            <a:endParaRPr lang="it-IT" sz="2400" dirty="0"/>
          </a:p>
        </p:txBody>
      </p:sp>
      <p:pic>
        <p:nvPicPr>
          <p:cNvPr id="4" name="Segnaposto contenuto 3" descr="Annunciation_(Leonardo).jpg"/>
          <p:cNvPicPr>
            <a:picLocks noGrp="1" noChangeAspect="1"/>
          </p:cNvPicPr>
          <p:nvPr>
            <p:ph idx="1"/>
          </p:nvPr>
        </p:nvPicPr>
        <p:blipFill>
          <a:blip r:embed="rId2" cstate="print"/>
          <a:stretch>
            <a:fillRect/>
          </a:stretch>
        </p:blipFill>
        <p:spPr>
          <a:xfrm>
            <a:off x="-285310" y="1124744"/>
            <a:ext cx="9762276" cy="473368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eonardo Da Vinci e L'Annunciazione – Italianewsmedia.it – Magazine  Alessandria today – P.C. Lava"/>
          <p:cNvPicPr/>
          <p:nvPr/>
        </p:nvPicPr>
        <p:blipFill>
          <a:blip r:embed="rId2" cstate="print"/>
          <a:srcRect/>
          <a:stretch>
            <a:fillRect/>
          </a:stretch>
        </p:blipFill>
        <p:spPr bwMode="auto">
          <a:xfrm>
            <a:off x="1259632" y="836712"/>
            <a:ext cx="6696743" cy="52565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sz="2800" dirty="0"/>
          </a:p>
        </p:txBody>
      </p:sp>
      <p:pic>
        <p:nvPicPr>
          <p:cNvPr id="4" name="Segnaposto contenuto 3" descr="sequenza-Fibonacci-1-e1675425405834-300x155.jpg"/>
          <p:cNvPicPr>
            <a:picLocks noGrp="1" noChangeAspect="1"/>
          </p:cNvPicPr>
          <p:nvPr>
            <p:ph idx="1"/>
          </p:nvPr>
        </p:nvPicPr>
        <p:blipFill>
          <a:blip r:embed="rId2" cstate="print"/>
          <a:stretch>
            <a:fillRect/>
          </a:stretch>
        </p:blipFill>
        <p:spPr>
          <a:xfrm>
            <a:off x="755576" y="1988840"/>
            <a:ext cx="2857500" cy="1476375"/>
          </a:xfrm>
        </p:spPr>
      </p:pic>
      <p:pic>
        <p:nvPicPr>
          <p:cNvPr id="5" name="Immagine 4" descr="sequenza-Fibonacci-e1675425282152-300x173.jpg"/>
          <p:cNvPicPr>
            <a:picLocks noChangeAspect="1"/>
          </p:cNvPicPr>
          <p:nvPr/>
        </p:nvPicPr>
        <p:blipFill>
          <a:blip r:embed="rId3" cstate="print"/>
          <a:stretch>
            <a:fillRect/>
          </a:stretch>
        </p:blipFill>
        <p:spPr>
          <a:xfrm>
            <a:off x="5076056" y="1484784"/>
            <a:ext cx="2857500" cy="1647825"/>
          </a:xfrm>
          <a:prstGeom prst="rect">
            <a:avLst/>
          </a:prstGeom>
        </p:spPr>
      </p:pic>
      <p:pic>
        <p:nvPicPr>
          <p:cNvPr id="6" name="Immagine 5" descr="partenone-300x139.jpg"/>
          <p:cNvPicPr>
            <a:picLocks noChangeAspect="1"/>
          </p:cNvPicPr>
          <p:nvPr/>
        </p:nvPicPr>
        <p:blipFill>
          <a:blip r:embed="rId4" cstate="print"/>
          <a:stretch>
            <a:fillRect/>
          </a:stretch>
        </p:blipFill>
        <p:spPr>
          <a:xfrm>
            <a:off x="755576" y="4581128"/>
            <a:ext cx="2857500" cy="1323975"/>
          </a:xfrm>
          <a:prstGeom prst="rect">
            <a:avLst/>
          </a:prstGeom>
        </p:spPr>
      </p:pic>
      <p:pic>
        <p:nvPicPr>
          <p:cNvPr id="7" name="Immagine 6" descr="studio-proporzione-aurea.jpg"/>
          <p:cNvPicPr>
            <a:picLocks noChangeAspect="1"/>
          </p:cNvPicPr>
          <p:nvPr/>
        </p:nvPicPr>
        <p:blipFill>
          <a:blip r:embed="rId5" cstate="print"/>
          <a:stretch>
            <a:fillRect/>
          </a:stretch>
        </p:blipFill>
        <p:spPr>
          <a:xfrm>
            <a:off x="5220072" y="3717032"/>
            <a:ext cx="2780928" cy="27809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rogettazione-logo.jpg"/>
          <p:cNvPicPr>
            <a:picLocks noGrp="1" noChangeAspect="1"/>
          </p:cNvPicPr>
          <p:nvPr>
            <p:ph idx="1"/>
          </p:nvPr>
        </p:nvPicPr>
        <p:blipFill>
          <a:blip r:embed="rId2" cstate="print"/>
          <a:stretch>
            <a:fillRect/>
          </a:stretch>
        </p:blipFill>
        <p:spPr>
          <a:xfrm>
            <a:off x="100621" y="404664"/>
            <a:ext cx="8788223" cy="572149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2400" dirty="0" smtClean="0"/>
              <a:t>La sequenza di Fibonacci</a:t>
            </a:r>
            <a:endParaRPr lang="it-IT" sz="2400" dirty="0"/>
          </a:p>
        </p:txBody>
      </p:sp>
      <p:sp>
        <p:nvSpPr>
          <p:cNvPr id="3" name="Segnaposto contenuto 2"/>
          <p:cNvSpPr>
            <a:spLocks noGrp="1"/>
          </p:cNvSpPr>
          <p:nvPr>
            <p:ph idx="1"/>
          </p:nvPr>
        </p:nvSpPr>
        <p:spPr>
          <a:xfrm>
            <a:off x="457200" y="1052736"/>
            <a:ext cx="8229600" cy="5544616"/>
          </a:xfrm>
        </p:spPr>
        <p:txBody>
          <a:bodyPr>
            <a:noAutofit/>
          </a:bodyPr>
          <a:lstStyle/>
          <a:p>
            <a:r>
              <a:rPr lang="it-IT" sz="2400" dirty="0" smtClean="0"/>
              <a:t>0</a:t>
            </a:r>
          </a:p>
          <a:p>
            <a:r>
              <a:rPr lang="it-IT" sz="2400" dirty="0" smtClean="0"/>
              <a:t>1</a:t>
            </a:r>
          </a:p>
          <a:p>
            <a:r>
              <a:rPr lang="it-IT" sz="2400" dirty="0" smtClean="0"/>
              <a:t>1+0=1</a:t>
            </a:r>
          </a:p>
          <a:p>
            <a:r>
              <a:rPr lang="it-IT" sz="2400" dirty="0" smtClean="0"/>
              <a:t>1+1=2</a:t>
            </a:r>
          </a:p>
          <a:p>
            <a:r>
              <a:rPr lang="it-IT" sz="2400" dirty="0" smtClean="0"/>
              <a:t>2+1=3</a:t>
            </a:r>
          </a:p>
          <a:p>
            <a:r>
              <a:rPr lang="it-IT" sz="2400" dirty="0" smtClean="0"/>
              <a:t>3+2=5</a:t>
            </a:r>
          </a:p>
          <a:p>
            <a:r>
              <a:rPr lang="it-IT" sz="2400" dirty="0" smtClean="0"/>
              <a:t>5+3=8</a:t>
            </a:r>
          </a:p>
          <a:p>
            <a:r>
              <a:rPr lang="it-IT" sz="2400" dirty="0" smtClean="0"/>
              <a:t>8+5=13</a:t>
            </a:r>
          </a:p>
          <a:p>
            <a:r>
              <a:rPr lang="it-IT" sz="2400" dirty="0" smtClean="0"/>
              <a:t>13+8=21</a:t>
            </a:r>
          </a:p>
          <a:p>
            <a:r>
              <a:rPr lang="it-IT" sz="2400" dirty="0" smtClean="0"/>
              <a:t>21+13=34</a:t>
            </a:r>
          </a:p>
          <a:p>
            <a:r>
              <a:rPr lang="it-IT" sz="2400" dirty="0" smtClean="0"/>
              <a:t>34+21=55</a:t>
            </a:r>
          </a:p>
          <a:p>
            <a:r>
              <a:rPr lang="it-IT" sz="2400" dirty="0" err="1" smtClean="0"/>
              <a:t>………</a:t>
            </a:r>
            <a:r>
              <a:rPr lang="it-IT" sz="2400" dirty="0" smtClean="0"/>
              <a:t>.</a:t>
            </a:r>
            <a:endParaRPr lang="it-IT" sz="2400" dirty="0"/>
          </a:p>
        </p:txBody>
      </p:sp>
      <p:pic>
        <p:nvPicPr>
          <p:cNvPr id="4" name="Immagine 3" descr="download (2).jpg"/>
          <p:cNvPicPr>
            <a:picLocks noChangeAspect="1"/>
          </p:cNvPicPr>
          <p:nvPr/>
        </p:nvPicPr>
        <p:blipFill>
          <a:blip r:embed="rId2" cstate="print"/>
          <a:stretch>
            <a:fillRect/>
          </a:stretch>
        </p:blipFill>
        <p:spPr>
          <a:xfrm>
            <a:off x="3707904" y="1556792"/>
            <a:ext cx="3168352" cy="29650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200" y="228919"/>
            <a:ext cx="8229600" cy="45719"/>
          </a:xfrm>
        </p:spPr>
        <p:txBody>
          <a:bodyPr>
            <a:normAutofit fontScale="90000"/>
          </a:bodyPr>
          <a:lstStyle/>
          <a:p>
            <a:endParaRPr lang="it-IT" sz="800" dirty="0"/>
          </a:p>
        </p:txBody>
      </p:sp>
      <p:sp>
        <p:nvSpPr>
          <p:cNvPr id="3" name="Segnaposto contenuto 2"/>
          <p:cNvSpPr>
            <a:spLocks noGrp="1"/>
          </p:cNvSpPr>
          <p:nvPr>
            <p:ph idx="1"/>
          </p:nvPr>
        </p:nvSpPr>
        <p:spPr>
          <a:xfrm>
            <a:off x="457200" y="260648"/>
            <a:ext cx="8229600" cy="6336704"/>
          </a:xfrm>
        </p:spPr>
        <p:txBody>
          <a:bodyPr>
            <a:normAutofit fontScale="70000" lnSpcReduction="20000"/>
          </a:bodyPr>
          <a:lstStyle/>
          <a:p>
            <a:pPr algn="just" fontAlgn="base"/>
            <a:r>
              <a:rPr lang="it-IT" sz="3400" b="1" dirty="0" smtClean="0"/>
              <a:t>Cos'è il numero aureo</a:t>
            </a:r>
          </a:p>
          <a:p>
            <a:pPr algn="just" fontAlgn="base"/>
            <a:r>
              <a:rPr lang="it-IT" sz="3400" b="1" dirty="0" smtClean="0"/>
              <a:t>La sezione aurea è una rappresentazione figurativa del numero aureo, ossia un numero irrazionale (che non termina mai) che equivale circa a 1,6180339887 ecc...</a:t>
            </a:r>
          </a:p>
          <a:p>
            <a:pPr algn="just" fontAlgn="base"/>
            <a:r>
              <a:rPr lang="it-IT" sz="3400" b="1" dirty="0" smtClean="0"/>
              <a:t>Per comodità si fa coincidere a tale numero il valore di 1,618 ed è una costante che in geometria viene "trasformata" in linee e proporzioni, diventando appunto la sezione aurea. Essa - stando alla definizione "tecnica" - corrisponde al rapporto fra due lunghezze disuguali dove la maggiore di queste è medio proporzionale tra la minore b e la somma delle due (a + b). Dunque, se l’altezza è pari a 1, la base sarà 0,618.</a:t>
            </a:r>
          </a:p>
          <a:p>
            <a:pPr algn="just" fontAlgn="base"/>
            <a:r>
              <a:rPr lang="it-IT" sz="3400" b="1" dirty="0" smtClean="0"/>
              <a:t>Un concetto un po' complicato che però, applicato al mondo reale, ritorna in tantissimi elementi naturali e, inconsciamente, anche in molte opere d'arte, tanto che per secoli la sezione aurea ha rappresentato la prova di un legame invisibile tra macrocosmo e microcosmo, tra </a:t>
            </a:r>
            <a:r>
              <a:rPr lang="it-IT" sz="3400" b="1" dirty="0" smtClean="0"/>
              <a:t>Dio</a:t>
            </a:r>
            <a:r>
              <a:rPr lang="it-IT" sz="3400" b="1" dirty="0" smtClean="0"/>
              <a:t> e l'uomo, tra il pensiero razionale e la Natura che ci circonda.</a:t>
            </a:r>
          </a:p>
          <a:p>
            <a:pPr algn="just" fontAlgn="base"/>
            <a:r>
              <a:rPr lang="it-IT" sz="3400" b="1" dirty="0" smtClean="0"/>
              <a:t>Per questo il numero aureo è anche chiamato il Numero di Dio</a:t>
            </a:r>
            <a:r>
              <a:rPr lang="it-IT" b="1" dirty="0" smtClean="0"/>
              <a:t>.</a:t>
            </a:r>
            <a:endParaRPr lang="it-IT"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200" y="228919"/>
            <a:ext cx="8229600" cy="45719"/>
          </a:xfrm>
        </p:spPr>
        <p:txBody>
          <a:bodyPr>
            <a:normAutofit fontScale="90000"/>
          </a:bodyPr>
          <a:lstStyle/>
          <a:p>
            <a:endParaRPr lang="it-IT" sz="800" dirty="0"/>
          </a:p>
        </p:txBody>
      </p:sp>
      <p:sp>
        <p:nvSpPr>
          <p:cNvPr id="3" name="Segnaposto contenuto 2"/>
          <p:cNvSpPr>
            <a:spLocks noGrp="1"/>
          </p:cNvSpPr>
          <p:nvPr>
            <p:ph idx="1"/>
          </p:nvPr>
        </p:nvSpPr>
        <p:spPr>
          <a:xfrm>
            <a:off x="457200" y="260648"/>
            <a:ext cx="8229600" cy="6336704"/>
          </a:xfrm>
        </p:spPr>
        <p:txBody>
          <a:bodyPr>
            <a:normAutofit fontScale="77500" lnSpcReduction="20000"/>
          </a:bodyPr>
          <a:lstStyle/>
          <a:p>
            <a:pPr fontAlgn="base"/>
            <a:r>
              <a:rPr lang="it-IT" b="1" dirty="0" smtClean="0"/>
              <a:t>Matematica, Geometria e Arte</a:t>
            </a:r>
          </a:p>
          <a:p>
            <a:pPr fontAlgn="base"/>
            <a:r>
              <a:rPr lang="it-IT" b="1" dirty="0" smtClean="0"/>
              <a:t>La sezione aurea e il numero aureo dunque non rappresentano una singola grandezza o una specifica figura, ma piuttosto un rapporto, una successione di diversi numeri e/o grandezze.</a:t>
            </a:r>
          </a:p>
          <a:p>
            <a:pPr fontAlgn="base"/>
            <a:r>
              <a:rPr lang="it-IT" b="1" dirty="0" smtClean="0"/>
              <a:t>Si tratta ovviamente di concetti molto complicati ma nel medioevo il grande matematico pisano Leonardo Fibonacci riuscì a creare, probabilmente senza volerlo, una successione ricorsiva in grado di approssimare al meglio il numero aureo.</a:t>
            </a:r>
          </a:p>
          <a:p>
            <a:pPr fontAlgn="base"/>
            <a:r>
              <a:rPr lang="it-IT" b="1" dirty="0" smtClean="0"/>
              <a:t>La </a:t>
            </a:r>
            <a:r>
              <a:rPr lang="it-IT" b="1" dirty="0" smtClean="0"/>
              <a:t>Successione di Fibonacci</a:t>
            </a:r>
            <a:r>
              <a:rPr lang="it-IT" b="1" dirty="0" smtClean="0"/>
              <a:t> infatti altro non è che una serie di numeri in cui ogni termine è la successione del precedente. Sembra super-difficile, ma non lo è. In pratica si parte da 0 e 1; poi da lì si inizia a sommare: 0+1 fa 1, dunque nella successione a 0 e 1 aggiungeremo un 1. Poi 1+1 fa due, quindi si aggiunge un 2. E così via.</a:t>
            </a:r>
          </a:p>
          <a:p>
            <a:pPr fontAlgn="base"/>
            <a:r>
              <a:rPr lang="it-IT" b="1" dirty="0" err="1" smtClean="0"/>
              <a:t>Es</a:t>
            </a:r>
            <a:r>
              <a:rPr lang="it-IT" b="1" dirty="0" smtClean="0"/>
              <a:t>: 0,1,1,2,3,5,8,13... (13 è la somma delle due cifre che lo precedono, 5 e 8. Dunque il prossimo numero da inserire sarà il risultato della somma tra 8 e 13, ossia 21).</a:t>
            </a:r>
            <a:endParaRPr lang="it-IT"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57200" y="228919"/>
            <a:ext cx="8229600" cy="45719"/>
          </a:xfrm>
        </p:spPr>
        <p:txBody>
          <a:bodyPr>
            <a:normAutofit fontScale="90000"/>
          </a:bodyPr>
          <a:lstStyle/>
          <a:p>
            <a:endParaRPr lang="it-IT" sz="800" dirty="0"/>
          </a:p>
        </p:txBody>
      </p:sp>
      <p:sp>
        <p:nvSpPr>
          <p:cNvPr id="3" name="Segnaposto contenuto 2"/>
          <p:cNvSpPr>
            <a:spLocks noGrp="1"/>
          </p:cNvSpPr>
          <p:nvPr>
            <p:ph idx="1"/>
          </p:nvPr>
        </p:nvSpPr>
        <p:spPr>
          <a:xfrm>
            <a:off x="457200" y="476672"/>
            <a:ext cx="8229600" cy="6120680"/>
          </a:xfrm>
        </p:spPr>
        <p:txBody>
          <a:bodyPr>
            <a:noAutofit/>
          </a:bodyPr>
          <a:lstStyle/>
          <a:p>
            <a:pPr fontAlgn="base"/>
            <a:r>
              <a:rPr lang="it-IT" sz="2400" b="1" dirty="0" smtClean="0"/>
              <a:t>Ma come già detto, la sezione aurea non riguarda solo la matematica. In Natura un sacco di elementi riprendono la rappresentazione di quest'affascinante rapporto geometrico: la conchiglia del mollusco </a:t>
            </a:r>
            <a:r>
              <a:rPr lang="it-IT" sz="2400" b="1" dirty="0" err="1" smtClean="0"/>
              <a:t>Nautilus</a:t>
            </a:r>
            <a:r>
              <a:rPr lang="it-IT" sz="2400" b="1" dirty="0" smtClean="0"/>
              <a:t> riprende alla perfezione la forma della sezione aurea e secondo il fisico </a:t>
            </a:r>
            <a:r>
              <a:rPr lang="it-IT" sz="2400" b="1" dirty="0" err="1" smtClean="0"/>
              <a:t>Nassim</a:t>
            </a:r>
            <a:r>
              <a:rPr lang="it-IT" sz="2400" b="1" dirty="0" smtClean="0"/>
              <a:t> </a:t>
            </a:r>
            <a:r>
              <a:rPr lang="it-IT" sz="2400" b="1" dirty="0" err="1" smtClean="0"/>
              <a:t>Haramein</a:t>
            </a:r>
            <a:r>
              <a:rPr lang="it-IT" sz="2400" b="1" dirty="0" smtClean="0"/>
              <a:t>, </a:t>
            </a:r>
            <a:r>
              <a:rPr lang="it-IT" sz="2400" b="1" dirty="0" smtClean="0"/>
              <a:t>la sezione aurea avrebbe addirittura origine della lunghezza d'onda più corta generata dall'Universo.</a:t>
            </a:r>
          </a:p>
          <a:p>
            <a:pPr fontAlgn="base"/>
            <a:r>
              <a:rPr lang="it-IT" sz="2400" b="1" dirty="0" smtClean="0"/>
              <a:t>Anche l'Arte - proprio perché rappresentazione della realtà - e l'Architettura sono "infarcite" di sezioni auree. Il </a:t>
            </a:r>
            <a:r>
              <a:rPr lang="it-IT" sz="2400" b="1" dirty="0" smtClean="0"/>
              <a:t>Partenone</a:t>
            </a:r>
            <a:r>
              <a:rPr lang="it-IT" sz="2400" b="1" dirty="0" smtClean="0"/>
              <a:t> di Atene, ad esempio, presenta una facciata perfettamente inscrivibile nelle proporzioni di un rettangolo aureo (ossia un rettangolo costruito in base alle "regole" della sezione aurea) e molte opere di </a:t>
            </a:r>
            <a:r>
              <a:rPr lang="it-IT" sz="2400" b="1" dirty="0" smtClean="0"/>
              <a:t>Leonardo da Vinci ripropongono </a:t>
            </a:r>
            <a:r>
              <a:rPr lang="it-IT" sz="2400" b="1" dirty="0" smtClean="0"/>
              <a:t>nella disposizione dei vari elementi dipinti le esatte proporzioni dettate dal numero aureo.</a:t>
            </a:r>
          </a:p>
          <a:p>
            <a:pPr fontAlgn="base"/>
            <a:r>
              <a:rPr lang="it-IT" sz="2400" b="1" dirty="0" smtClean="0"/>
              <a:t> </a:t>
            </a:r>
            <a:endParaRPr lang="it-IT"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Le proporzioni iconiche</a:t>
            </a:r>
            <a:endParaRPr lang="it-IT" sz="2400" dirty="0"/>
          </a:p>
        </p:txBody>
      </p:sp>
      <p:pic>
        <p:nvPicPr>
          <p:cNvPr id="4" name="Segnaposto contenuto 3" descr="annunciazione-rapporti.jpg"/>
          <p:cNvPicPr>
            <a:picLocks noGrp="1" noChangeAspect="1"/>
          </p:cNvPicPr>
          <p:nvPr>
            <p:ph idx="1"/>
          </p:nvPr>
        </p:nvPicPr>
        <p:blipFill>
          <a:blip r:embed="rId2" cstate="print"/>
          <a:stretch>
            <a:fillRect/>
          </a:stretch>
        </p:blipFill>
        <p:spPr>
          <a:xfrm>
            <a:off x="140371" y="2276872"/>
            <a:ext cx="9052505" cy="3240360"/>
          </a:xfr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163</Words>
  <Application>Microsoft Office PowerPoint</Application>
  <PresentationFormat>Presentazione su schermo (4:3)</PresentationFormat>
  <Paragraphs>40</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L’Annunciazione di Leonardo</vt:lpstr>
      <vt:lpstr>Diapositiva 2</vt:lpstr>
      <vt:lpstr>Diapositiva 3</vt:lpstr>
      <vt:lpstr>Diapositiva 4</vt:lpstr>
      <vt:lpstr>La sequenza di Fibonacci</vt:lpstr>
      <vt:lpstr>Diapositiva 6</vt:lpstr>
      <vt:lpstr>Diapositiva 7</vt:lpstr>
      <vt:lpstr>Diapositiva 8</vt:lpstr>
      <vt:lpstr>Le proporzioni iconiche</vt:lpstr>
      <vt:lpstr>Le proporzioni angolari</vt:lpstr>
      <vt:lpstr>Aria e atmosfera hanno corpo e colore</vt:lpstr>
      <vt:lpstr>L’Hortus Conclusus</vt:lpstr>
      <vt:lpstr>La profezia di Isaia</vt:lpstr>
      <vt:lpstr>Il profilo e i capelli</vt:lpstr>
      <vt:lpstr>Lo studio anatomico animale</vt:lpstr>
      <vt:lpstr>Verso lo sfumato</vt:lpstr>
      <vt:lpstr>Le simbologie</vt:lpstr>
      <vt:lpstr>Lo studio della botanica</vt:lpstr>
      <vt:lpstr>La definizione dei particolari</vt:lpstr>
      <vt:lpstr>Gli “errori” di proporzione</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L’Annunciazione di Leonardo</dc:title>
  <dc:creator>Elisabetta</dc:creator>
  <cp:lastModifiedBy>Elisabetta</cp:lastModifiedBy>
  <cp:revision>4</cp:revision>
  <dcterms:created xsi:type="dcterms:W3CDTF">2023-12-15T13:09:22Z</dcterms:created>
  <dcterms:modified xsi:type="dcterms:W3CDTF">2023-12-16T11:40:07Z</dcterms:modified>
</cp:coreProperties>
</file>