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74" r:id="rId8"/>
    <p:sldId id="275" r:id="rId9"/>
    <p:sldId id="276" r:id="rId10"/>
    <p:sldId id="261" r:id="rId11"/>
    <p:sldId id="263" r:id="rId12"/>
    <p:sldId id="262" r:id="rId13"/>
    <p:sldId id="264" r:id="rId14"/>
    <p:sldId id="265" r:id="rId15"/>
    <p:sldId id="267" r:id="rId16"/>
    <p:sldId id="269" r:id="rId17"/>
    <p:sldId id="270" r:id="rId18"/>
    <p:sldId id="268" r:id="rId19"/>
    <p:sldId id="271" r:id="rId20"/>
    <p:sldId id="272" r:id="rId21"/>
    <p:sldId id="266" r:id="rId22"/>
    <p:sldId id="278" r:id="rId23"/>
    <p:sldId id="273" r:id="rId24"/>
    <p:sldId id="277" r:id="rId25"/>
    <p:sldId id="281" r:id="rId26"/>
    <p:sldId id="279" r:id="rId27"/>
    <p:sldId id="280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7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70D1-B592-4AEF-A9CE-42F9BB44F392}" type="datetimeFigureOut">
              <a:rPr lang="it-IT" smtClean="0"/>
              <a:t>15/12/2023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F4D0-E0E0-48F8-B6F1-F61D1614EF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70D1-B592-4AEF-A9CE-42F9BB44F392}" type="datetimeFigureOut">
              <a:rPr lang="it-IT" smtClean="0"/>
              <a:t>15/12/2023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F4D0-E0E0-48F8-B6F1-F61D1614EF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70D1-B592-4AEF-A9CE-42F9BB44F392}" type="datetimeFigureOut">
              <a:rPr lang="it-IT" smtClean="0"/>
              <a:t>15/12/2023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F4D0-E0E0-48F8-B6F1-F61D1614EF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70D1-B592-4AEF-A9CE-42F9BB44F392}" type="datetimeFigureOut">
              <a:rPr lang="it-IT" smtClean="0"/>
              <a:t>15/12/2023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F4D0-E0E0-48F8-B6F1-F61D1614EF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70D1-B592-4AEF-A9CE-42F9BB44F392}" type="datetimeFigureOut">
              <a:rPr lang="it-IT" smtClean="0"/>
              <a:t>15/12/2023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F4D0-E0E0-48F8-B6F1-F61D1614EF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70D1-B592-4AEF-A9CE-42F9BB44F392}" type="datetimeFigureOut">
              <a:rPr lang="it-IT" smtClean="0"/>
              <a:t>15/12/2023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F4D0-E0E0-48F8-B6F1-F61D1614EF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70D1-B592-4AEF-A9CE-42F9BB44F392}" type="datetimeFigureOut">
              <a:rPr lang="it-IT" smtClean="0"/>
              <a:t>15/12/2023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F4D0-E0E0-48F8-B6F1-F61D1614EF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70D1-B592-4AEF-A9CE-42F9BB44F392}" type="datetimeFigureOut">
              <a:rPr lang="it-IT" smtClean="0"/>
              <a:t>15/12/2023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F4D0-E0E0-48F8-B6F1-F61D1614EF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70D1-B592-4AEF-A9CE-42F9BB44F392}" type="datetimeFigureOut">
              <a:rPr lang="it-IT" smtClean="0"/>
              <a:t>15/12/2023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F4D0-E0E0-48F8-B6F1-F61D1614EF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70D1-B592-4AEF-A9CE-42F9BB44F392}" type="datetimeFigureOut">
              <a:rPr lang="it-IT" smtClean="0"/>
              <a:t>15/12/2023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F4D0-E0E0-48F8-B6F1-F61D1614EF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70D1-B592-4AEF-A9CE-42F9BB44F392}" type="datetimeFigureOut">
              <a:rPr lang="it-IT" smtClean="0"/>
              <a:t>15/12/2023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F4D0-E0E0-48F8-B6F1-F61D1614EF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970D1-B592-4AEF-A9CE-42F9BB44F392}" type="datetimeFigureOut">
              <a:rPr lang="it-IT" smtClean="0"/>
              <a:t>15/12/2023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4F4D0-E0E0-48F8-B6F1-F61D1614EFB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6600" dirty="0" smtClean="0"/>
              <a:t>Dal Medioevo al ‘400</a:t>
            </a:r>
            <a:endParaRPr lang="it-IT" sz="6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5400" dirty="0" smtClean="0">
                <a:solidFill>
                  <a:schemeClr val="tx2">
                    <a:lumMod val="75000"/>
                  </a:schemeClr>
                </a:solidFill>
              </a:rPr>
              <a:t>L’evoluzione degli stili</a:t>
            </a:r>
            <a:endParaRPr lang="it-IT" sz="5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400" dirty="0"/>
              <a:t> </a:t>
            </a:r>
            <a:r>
              <a:rPr lang="it-IT" sz="2400" dirty="0" smtClean="0"/>
              <a:t>  Maestà del   Louvre                                        Madonna Rucellai  Duccio </a:t>
            </a:r>
            <a:br>
              <a:rPr lang="it-IT" sz="2400" dirty="0" smtClean="0"/>
            </a:br>
            <a:r>
              <a:rPr lang="it-IT" sz="2400" dirty="0" smtClean="0"/>
              <a:t>Cimabue                                                                  da </a:t>
            </a:r>
            <a:r>
              <a:rPr lang="it-IT" sz="2400" dirty="0" err="1" smtClean="0"/>
              <a:t>Boninsegna</a:t>
            </a:r>
            <a:endParaRPr lang="it-IT" sz="2400" dirty="0"/>
          </a:p>
        </p:txBody>
      </p:sp>
      <p:pic>
        <p:nvPicPr>
          <p:cNvPr id="4" name="Segnaposto contenuto 3" descr="456_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3503752" cy="5290667"/>
          </a:xfrm>
        </p:spPr>
      </p:pic>
      <p:pic>
        <p:nvPicPr>
          <p:cNvPr id="5" name="Immagine 4" descr="Ducc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388868"/>
            <a:ext cx="3904410" cy="52084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6648" cy="1143000"/>
          </a:xfrm>
        </p:spPr>
        <p:txBody>
          <a:bodyPr>
            <a:normAutofit fontScale="90000"/>
          </a:bodyPr>
          <a:lstStyle/>
          <a:p>
            <a:r>
              <a:rPr lang="it-IT" sz="2800" dirty="0" smtClean="0"/>
              <a:t>Giotto</a:t>
            </a:r>
            <a:br>
              <a:rPr lang="it-IT" sz="2800" dirty="0" smtClean="0"/>
            </a:br>
            <a:r>
              <a:rPr lang="it-IT" sz="2800" dirty="0" smtClean="0"/>
              <a:t>Maestà di Ognissanti</a:t>
            </a:r>
            <a:endParaRPr lang="it-IT" sz="2800" dirty="0"/>
          </a:p>
        </p:txBody>
      </p:sp>
      <p:pic>
        <p:nvPicPr>
          <p:cNvPr id="4" name="Segnaposto contenuto 3" descr="ognissanti-giot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-527126"/>
            <a:ext cx="4788024" cy="738512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it-IT" sz="2400" dirty="0" smtClean="0"/>
              <a:t>Ambrogio Lorenzetti </a:t>
            </a:r>
            <a:br>
              <a:rPr lang="it-IT" sz="2400" dirty="0" smtClean="0"/>
            </a:br>
            <a:r>
              <a:rPr lang="it-IT" sz="2400" dirty="0" smtClean="0"/>
              <a:t>il </a:t>
            </a:r>
            <a:r>
              <a:rPr lang="it-IT" sz="2400" dirty="0"/>
              <a:t>B</a:t>
            </a:r>
            <a:r>
              <a:rPr lang="it-IT" sz="2400" dirty="0" smtClean="0"/>
              <a:t>uongoverno  Siena</a:t>
            </a:r>
            <a:endParaRPr lang="it-IT" sz="2400" dirty="0"/>
          </a:p>
        </p:txBody>
      </p:sp>
      <p:pic>
        <p:nvPicPr>
          <p:cNvPr id="5" name="Immagine 4" descr="lorenzet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79979"/>
            <a:ext cx="7213404" cy="56780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it-IT" sz="2800" dirty="0" smtClean="0"/>
              <a:t>Il Quattrocento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La transizione fra il Medioevo e il Rinascimento :  l’Uomo al centro dell’Universo</a:t>
            </a:r>
          </a:p>
          <a:p>
            <a:endParaRPr lang="it-IT" dirty="0"/>
          </a:p>
          <a:p>
            <a:r>
              <a:rPr lang="it-IT" dirty="0" smtClean="0"/>
              <a:t>Dipingere il mondo in maniera “naturale”</a:t>
            </a:r>
          </a:p>
          <a:p>
            <a:endParaRPr lang="it-IT" dirty="0"/>
          </a:p>
          <a:p>
            <a:r>
              <a:rPr lang="it-IT" dirty="0" smtClean="0"/>
              <a:t>Applicare la prospettiva</a:t>
            </a:r>
          </a:p>
          <a:p>
            <a:endParaRPr lang="it-IT" dirty="0"/>
          </a:p>
          <a:p>
            <a:r>
              <a:rPr lang="it-IT" dirty="0" smtClean="0"/>
              <a:t>Umanizzare le figure</a:t>
            </a:r>
          </a:p>
          <a:p>
            <a:endParaRPr lang="it-IT" dirty="0"/>
          </a:p>
          <a:p>
            <a:r>
              <a:rPr lang="it-IT" dirty="0" smtClean="0"/>
              <a:t>Diversificare i volti e le posture</a:t>
            </a:r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sz="3200" dirty="0" smtClean="0"/>
              <a:t>Generi                                 Caratteristiche</a:t>
            </a:r>
            <a:endParaRPr lang="it-IT" sz="32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608512"/>
          </a:xfrm>
        </p:spPr>
        <p:txBody>
          <a:bodyPr/>
          <a:lstStyle/>
          <a:p>
            <a:r>
              <a:rPr lang="it-IT" dirty="0" smtClean="0"/>
              <a:t>Arte sacra</a:t>
            </a:r>
          </a:p>
          <a:p>
            <a:endParaRPr lang="it-IT" dirty="0" smtClean="0"/>
          </a:p>
          <a:p>
            <a:r>
              <a:rPr lang="it-IT" dirty="0" smtClean="0"/>
              <a:t>Mitologia</a:t>
            </a:r>
          </a:p>
          <a:p>
            <a:endParaRPr lang="it-IT" dirty="0" smtClean="0"/>
          </a:p>
          <a:p>
            <a:r>
              <a:rPr lang="it-IT" dirty="0" smtClean="0"/>
              <a:t>Storia antica e recente</a:t>
            </a:r>
          </a:p>
          <a:p>
            <a:endParaRPr lang="it-IT" dirty="0"/>
          </a:p>
          <a:p>
            <a:r>
              <a:rPr lang="it-IT" dirty="0" smtClean="0"/>
              <a:t>Il ritratto</a:t>
            </a:r>
          </a:p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608512"/>
          </a:xfrm>
        </p:spPr>
        <p:txBody>
          <a:bodyPr/>
          <a:lstStyle/>
          <a:p>
            <a:r>
              <a:rPr lang="it-IT" dirty="0" smtClean="0"/>
              <a:t>Visi ed espressioni naturali</a:t>
            </a:r>
          </a:p>
          <a:p>
            <a:r>
              <a:rPr lang="it-IT" dirty="0" smtClean="0"/>
              <a:t>Il nudo (maschile e femminile)</a:t>
            </a:r>
          </a:p>
          <a:p>
            <a:r>
              <a:rPr lang="it-IT" dirty="0" smtClean="0"/>
              <a:t>Le proporzioni del corpo e l’anatomia</a:t>
            </a:r>
          </a:p>
          <a:p>
            <a:r>
              <a:rPr lang="it-IT" dirty="0" smtClean="0"/>
              <a:t>Il movimento</a:t>
            </a:r>
          </a:p>
          <a:p>
            <a:r>
              <a:rPr lang="it-IT" dirty="0" smtClean="0"/>
              <a:t>Naturalezza “scientifica”</a:t>
            </a:r>
            <a:endParaRPr lang="it-I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Le espressioni del viso</a:t>
            </a:r>
            <a:br>
              <a:rPr lang="it-IT" sz="2400" dirty="0" smtClean="0"/>
            </a:br>
            <a:r>
              <a:rPr lang="it-IT" sz="2400" dirty="0" err="1" smtClean="0"/>
              <a:t>Benozzo</a:t>
            </a:r>
            <a:r>
              <a:rPr lang="it-IT" sz="2400" dirty="0" smtClean="0"/>
              <a:t> </a:t>
            </a:r>
            <a:r>
              <a:rPr lang="it-IT" sz="2400" dirty="0" err="1" smtClean="0"/>
              <a:t>Gozzoli</a:t>
            </a:r>
            <a:r>
              <a:rPr lang="it-IT" sz="2400" dirty="0" smtClean="0"/>
              <a:t>  Coro di angeli da “Il viaggio dei Magi”</a:t>
            </a:r>
            <a:endParaRPr lang="it-IT" sz="2400" dirty="0"/>
          </a:p>
        </p:txBody>
      </p:sp>
      <p:pic>
        <p:nvPicPr>
          <p:cNvPr id="4" name="Segnaposto contenuto 3" descr="Benozzo Gozzoli il viaggio dei Magi  Particola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233187"/>
            <a:ext cx="3960440" cy="562481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Andrea Mantegna </a:t>
            </a:r>
            <a:br>
              <a:rPr lang="it-IT" sz="2400" dirty="0" smtClean="0"/>
            </a:br>
            <a:r>
              <a:rPr lang="it-IT" sz="2400" dirty="0" smtClean="0"/>
              <a:t> Il compianto sul Cristo Morto</a:t>
            </a:r>
            <a:endParaRPr lang="it-IT" sz="2400" dirty="0"/>
          </a:p>
        </p:txBody>
      </p:sp>
      <p:pic>
        <p:nvPicPr>
          <p:cNvPr id="4" name="Segnaposto contenuto 3" descr="Andrea-Mantegna-Cristo-morto-Particolare-con-Giovanni-Maria-e-la-Maddalena-Arte-Svelata-sca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5198" y="1600200"/>
            <a:ext cx="3489453" cy="5257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268760"/>
            <a:ext cx="4623918" cy="424847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214625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Architetture e prospettive</a:t>
            </a:r>
            <a:br>
              <a:rPr lang="it-IT" sz="2400" dirty="0" smtClean="0"/>
            </a:br>
            <a:r>
              <a:rPr lang="it-IT" sz="2400" dirty="0" smtClean="0"/>
              <a:t>Piero della Francesca</a:t>
            </a:r>
            <a:br>
              <a:rPr lang="it-IT" sz="2400" dirty="0" smtClean="0"/>
            </a:br>
            <a:r>
              <a:rPr lang="it-IT" sz="2400" dirty="0" smtClean="0"/>
              <a:t>Pala Brera</a:t>
            </a:r>
            <a:endParaRPr lang="it-IT" sz="2400" dirty="0"/>
          </a:p>
        </p:txBody>
      </p:sp>
      <p:pic>
        <p:nvPicPr>
          <p:cNvPr id="4" name="Segnaposto contenuto 3" descr="220px-Piero_della_Francesca_ Pala bre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0"/>
            <a:ext cx="4683907" cy="670650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La prospettiva perfetta</a:t>
            </a:r>
            <a:br>
              <a:rPr lang="it-IT" sz="2400" dirty="0" smtClean="0"/>
            </a:br>
            <a:r>
              <a:rPr lang="it-IT" sz="2400" dirty="0" smtClean="0"/>
              <a:t>Anonimo La città ideale</a:t>
            </a:r>
            <a:endParaRPr lang="it-IT" sz="2400" dirty="0"/>
          </a:p>
        </p:txBody>
      </p:sp>
      <p:pic>
        <p:nvPicPr>
          <p:cNvPr id="4" name="Segnaposto contenuto 3" descr="Formerly_Piero_della_Francesca_-_Ideal_City_-_Galleria_Nazionale_delle_Marche_Urbino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2099" y="2996952"/>
            <a:ext cx="9286099" cy="273630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Il Medioevo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8640960" cy="2711152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Convenzionalmente dalla caduta dell’Impero Romano d’Occidente (473 ) alla scoperta dell’America (1492) posteriore do soli 40 anni circa alla caduta dell’Impero d’Oriente </a:t>
            </a: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it-IT" sz="2400" dirty="0" smtClean="0"/>
              <a:t>Il nudo, le proporzioni, lo studio dei corpi, il movimento</a:t>
            </a:r>
            <a:br>
              <a:rPr lang="it-IT" sz="2400" dirty="0" smtClean="0"/>
            </a:br>
            <a:r>
              <a:rPr lang="it-IT" sz="2400" dirty="0" smtClean="0"/>
              <a:t>Masaccio     La cacciata dal Paradiso Terrestre</a:t>
            </a:r>
            <a:endParaRPr lang="it-IT" sz="2400" dirty="0"/>
          </a:p>
        </p:txBody>
      </p:sp>
      <p:pic>
        <p:nvPicPr>
          <p:cNvPr id="4" name="Segnaposto contenuto 3" descr="Masaccio-TheExpulsionOfAdamAndEveFromEden-Restor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3284" y="1124744"/>
            <a:ext cx="4456948" cy="573325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400" dirty="0" smtClean="0"/>
              <a:t>Il ritratto</a:t>
            </a:r>
            <a:br>
              <a:rPr lang="it-IT" sz="2400" dirty="0" smtClean="0"/>
            </a:br>
            <a:r>
              <a:rPr lang="it-IT" sz="2400" dirty="0" smtClean="0"/>
              <a:t>Piero della Francesca</a:t>
            </a:r>
            <a:br>
              <a:rPr lang="it-IT" sz="2400" dirty="0" smtClean="0"/>
            </a:br>
            <a:r>
              <a:rPr lang="it-IT" sz="2400" dirty="0" smtClean="0"/>
              <a:t>Battista Sforza                                                  Federico da Montefeltro</a:t>
            </a:r>
            <a:endParaRPr lang="it-IT" sz="2400" dirty="0"/>
          </a:p>
        </p:txBody>
      </p:sp>
      <p:pic>
        <p:nvPicPr>
          <p:cNvPr id="9" name="Segnaposto contenuto 8" descr="piero_della_francesca  Battista Sforza e Federico da Montefelt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7214826" cy="501430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Pollaiolo (fratelli)   Le quattro Dame</a:t>
            </a:r>
            <a:endParaRPr lang="it-IT" sz="2400" dirty="0"/>
          </a:p>
        </p:txBody>
      </p:sp>
      <p:pic>
        <p:nvPicPr>
          <p:cNvPr id="4" name="Segnaposto contenuto 3" descr="unita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4144" y="1600200"/>
            <a:ext cx="3422451" cy="506916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Bonifacio </a:t>
            </a:r>
            <a:r>
              <a:rPr lang="it-IT" sz="2400" dirty="0" err="1" smtClean="0"/>
              <a:t>Bembo</a:t>
            </a:r>
            <a:r>
              <a:rPr lang="it-IT" sz="2400" dirty="0" smtClean="0"/>
              <a:t>            Bianca Maria Visconti</a:t>
            </a:r>
            <a:endParaRPr lang="it-IT" sz="2400" dirty="0"/>
          </a:p>
        </p:txBody>
      </p:sp>
      <p:pic>
        <p:nvPicPr>
          <p:cNvPr id="4" name="Segnaposto contenuto 3" descr="bianca-maria-visconti-tempera-sui-pennello-opera-di-bonifacio-bembo-1450-circa-pinacoteca-di-brera_53b308e3_800x12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03723" y="1600200"/>
            <a:ext cx="2936553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it-IT" sz="2400" dirty="0" smtClean="0"/>
              <a:t>Pollaiolo   Galeazzo Maria Sforza   </a:t>
            </a:r>
            <a:endParaRPr lang="it-IT" sz="2400" dirty="0"/>
          </a:p>
        </p:txBody>
      </p:sp>
      <p:pic>
        <p:nvPicPr>
          <p:cNvPr id="4" name="Segnaposto contenuto 3" descr="ritratto-di-galeazzo-maria-sforza-piero-del-pollaiolo-1471-galleria-degli-uffizi-firenze_3b0739d7_800x12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340768"/>
            <a:ext cx="3528392" cy="547782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Lo studio minuzioso e scientifico della natura e la sua riproduzione fedele</a:t>
            </a:r>
            <a:endParaRPr lang="it-IT" sz="2800" dirty="0"/>
          </a:p>
        </p:txBody>
      </p:sp>
      <p:pic>
        <p:nvPicPr>
          <p:cNvPr id="4" name="Segnaposto contenuto 3" descr="Annunciation_(Leonardo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67932"/>
            <a:ext cx="8229600" cy="3990499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it-IT" sz="2800" dirty="0" smtClean="0"/>
              <a:t>La nascita del Mecenatismo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165304"/>
          </a:xfrm>
        </p:spPr>
        <p:txBody>
          <a:bodyPr>
            <a:normAutofit/>
          </a:bodyPr>
          <a:lstStyle/>
          <a:p>
            <a:r>
              <a:rPr lang="it-IT" sz="2800" dirty="0" smtClean="0"/>
              <a:t>E’ grazie all’ambizione ,ma anche alla cultura dei signori che governavano i vari stati italiani che l’arte del ‘400 ha avuto un influsso così importante e ha dato origine al Rinascimento e alle sue glorie.</a:t>
            </a:r>
          </a:p>
          <a:p>
            <a:r>
              <a:rPr lang="it-IT" sz="2800" dirty="0" smtClean="0"/>
              <a:t>Firenze         I Medici  (da Cosimo il Vecchio)</a:t>
            </a:r>
          </a:p>
          <a:p>
            <a:r>
              <a:rPr lang="it-IT" sz="2800" dirty="0" smtClean="0"/>
              <a:t>Ferrara         Gli Estensi</a:t>
            </a:r>
          </a:p>
          <a:p>
            <a:r>
              <a:rPr lang="it-IT" sz="2800" dirty="0" smtClean="0"/>
              <a:t>Mantova      I Gonzaga</a:t>
            </a:r>
          </a:p>
          <a:p>
            <a:r>
              <a:rPr lang="it-IT" sz="2800" dirty="0" smtClean="0"/>
              <a:t>Urbino          I Montefeltro</a:t>
            </a:r>
          </a:p>
          <a:p>
            <a:r>
              <a:rPr lang="it-IT" sz="2800" dirty="0" smtClean="0"/>
              <a:t>Milano	    Gli Sforza</a:t>
            </a:r>
          </a:p>
          <a:p>
            <a:r>
              <a:rPr lang="it-IT" sz="2800" dirty="0" smtClean="0"/>
              <a:t>Rimini            I Malatesta</a:t>
            </a:r>
          </a:p>
          <a:p>
            <a:r>
              <a:rPr lang="it-IT" sz="2800" dirty="0" smtClean="0"/>
              <a:t>Roma             Papi e Cardinali</a:t>
            </a:r>
          </a:p>
          <a:p>
            <a:r>
              <a:rPr lang="it-IT" sz="2800" dirty="0" smtClean="0"/>
              <a:t>Venezia          i Dogi e tutta la Serenissima</a:t>
            </a:r>
            <a:endParaRPr lang="it-IT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it-IT" sz="2400" dirty="0" smtClean="0"/>
              <a:t>I mecenati si contendevano i migliori artisti e questi andavano spesso di corte in corte contribuendo così alla “contaminazione” degli stile e alla mescolanza continua delle tendenze artistiche  del periodo nelle varie zone d’Italia fino a contribuire alla diffusione della cosiddetta “maniera” o “Manierismo” del secolo successivo  dal momento che quasi tutti gli artisti ebbero modo di conoscere i colleghi e le scuole pittoriche di diverse città, con un arricchimento reciproco e una fervida circolazione di idee e di novità.</a:t>
            </a:r>
            <a:endParaRPr lang="it-IT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Alto Medioevo                      Basso Medioevo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V/ IX secolo</a:t>
            </a:r>
          </a:p>
          <a:p>
            <a:endParaRPr lang="it-IT" dirty="0"/>
          </a:p>
          <a:p>
            <a:r>
              <a:rPr lang="it-IT" dirty="0" smtClean="0"/>
              <a:t>Stile Bizantino</a:t>
            </a:r>
          </a:p>
          <a:p>
            <a:r>
              <a:rPr lang="it-IT" dirty="0" smtClean="0"/>
              <a:t>Stile Longobardo</a:t>
            </a:r>
          </a:p>
          <a:p>
            <a:r>
              <a:rPr lang="it-IT" dirty="0" smtClean="0"/>
              <a:t>Stile Carolingio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/>
              <a:t>XI /XV secolo</a:t>
            </a:r>
          </a:p>
          <a:p>
            <a:endParaRPr lang="it-IT" dirty="0"/>
          </a:p>
          <a:p>
            <a:r>
              <a:rPr lang="it-IT" dirty="0" smtClean="0"/>
              <a:t>Stile Romanico</a:t>
            </a:r>
          </a:p>
          <a:p>
            <a:r>
              <a:rPr lang="it-IT" dirty="0" smtClean="0"/>
              <a:t>Stile Gotico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it-IT" sz="4000" dirty="0" smtClean="0">
                <a:solidFill>
                  <a:srgbClr val="FF0000"/>
                </a:solidFill>
              </a:rPr>
              <a:t>La pittura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 smtClean="0"/>
              <a:t>Generi                                                        Autori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3921299"/>
          </a:xfrm>
        </p:spPr>
        <p:txBody>
          <a:bodyPr/>
          <a:lstStyle/>
          <a:p>
            <a:r>
              <a:rPr lang="it-IT" dirty="0" smtClean="0"/>
              <a:t>Miniatura</a:t>
            </a:r>
          </a:p>
          <a:p>
            <a:r>
              <a:rPr lang="it-IT" dirty="0" smtClean="0"/>
              <a:t>Mosaico</a:t>
            </a:r>
          </a:p>
          <a:p>
            <a:r>
              <a:rPr lang="it-IT" dirty="0" smtClean="0"/>
              <a:t>Icona su tavola</a:t>
            </a:r>
          </a:p>
          <a:p>
            <a:r>
              <a:rPr lang="it-IT" dirty="0" smtClean="0"/>
              <a:t>Affresco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038600" cy="3849291"/>
          </a:xfrm>
        </p:spPr>
        <p:txBody>
          <a:bodyPr/>
          <a:lstStyle/>
          <a:p>
            <a:r>
              <a:rPr lang="it-IT" dirty="0"/>
              <a:t> </a:t>
            </a:r>
            <a:r>
              <a:rPr lang="it-IT" dirty="0" smtClean="0"/>
              <a:t>Duccio da </a:t>
            </a:r>
            <a:r>
              <a:rPr lang="it-IT" dirty="0" err="1" smtClean="0"/>
              <a:t>Boninsegna</a:t>
            </a:r>
            <a:endParaRPr lang="it-IT" dirty="0" smtClean="0"/>
          </a:p>
          <a:p>
            <a:r>
              <a:rPr lang="it-IT" dirty="0"/>
              <a:t> </a:t>
            </a:r>
            <a:r>
              <a:rPr lang="it-IT" dirty="0" smtClean="0"/>
              <a:t> Cimabue</a:t>
            </a:r>
          </a:p>
          <a:p>
            <a:r>
              <a:rPr lang="it-IT" dirty="0"/>
              <a:t> </a:t>
            </a:r>
            <a:r>
              <a:rPr lang="it-IT" dirty="0" smtClean="0"/>
              <a:t>  Giotto</a:t>
            </a:r>
          </a:p>
          <a:p>
            <a:r>
              <a:rPr lang="it-IT" dirty="0"/>
              <a:t> </a:t>
            </a:r>
            <a:r>
              <a:rPr lang="it-IT" dirty="0" smtClean="0"/>
              <a:t>  Ambrogio Lorenzetti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Caratteristiche </a:t>
            </a:r>
            <a:endParaRPr lang="it-IT" sz="2800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Prospettiva piatta                     </a:t>
            </a:r>
          </a:p>
          <a:p>
            <a:r>
              <a:rPr lang="it-IT" dirty="0" smtClean="0"/>
              <a:t>Volti uguali</a:t>
            </a:r>
          </a:p>
          <a:p>
            <a:r>
              <a:rPr lang="it-IT" dirty="0" smtClean="0"/>
              <a:t>Mancanza di espressività</a:t>
            </a:r>
          </a:p>
          <a:p>
            <a:r>
              <a:rPr lang="it-IT" dirty="0" smtClean="0"/>
              <a:t>Panneggi</a:t>
            </a:r>
          </a:p>
          <a:p>
            <a:r>
              <a:rPr lang="it-IT" dirty="0" smtClean="0"/>
              <a:t>Uso dell’oro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 descr="Mosaico-di-Giustiniano-e16917584173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4762500" cy="2686050"/>
          </a:xfrm>
        </p:spPr>
      </p:pic>
      <p:pic>
        <p:nvPicPr>
          <p:cNvPr id="7" name="Immagine 6" descr="arte-mediev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32656"/>
            <a:ext cx="3203848" cy="2402886"/>
          </a:xfrm>
          <a:prstGeom prst="rect">
            <a:avLst/>
          </a:prstGeom>
        </p:spPr>
      </p:pic>
      <p:pic>
        <p:nvPicPr>
          <p:cNvPr id="8" name="Immagine 7" descr="d-iniziale-in-un-salterio-francese-john-paul-getty-museum-los-angeles_1ce3912e_800x8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429000"/>
            <a:ext cx="2942122" cy="2989932"/>
          </a:xfrm>
          <a:prstGeom prst="rect">
            <a:avLst/>
          </a:prstGeom>
        </p:spPr>
      </p:pic>
      <p:pic>
        <p:nvPicPr>
          <p:cNvPr id="9" name="Immagine 8" descr="220px-Rublev's_saviou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3068960"/>
            <a:ext cx="2016224" cy="33909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dirty="0" smtClean="0"/>
              <a:t>La croce sagomata</a:t>
            </a:r>
            <a:br>
              <a:rPr lang="it-IT" sz="2800" dirty="0" smtClean="0"/>
            </a:b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 smtClean="0"/>
              <a:t>Croce bizantina                           Crocifisso di Cimabue </a:t>
            </a:r>
            <a:endParaRPr lang="it-IT" sz="2800" dirty="0"/>
          </a:p>
        </p:txBody>
      </p:sp>
      <p:pic>
        <p:nvPicPr>
          <p:cNvPr id="4" name="Segnaposto contenuto 3" descr="PIC3059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3799319" cy="4799806"/>
          </a:xfrm>
        </p:spPr>
      </p:pic>
      <p:pic>
        <p:nvPicPr>
          <p:cNvPr id="5" name="Immagine 4" descr="284px-CrocifissoCimabue-Arezzo-Photo_taken_by_Senet._April_20,_2010-Perspective_correction,_crop_and_blackframe_with_GIMP_by_Paolo_Villa_2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540058"/>
            <a:ext cx="3986775" cy="49132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Cimabue_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05623" y="1600200"/>
            <a:ext cx="3732753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3010346"/>
          </a:xfrm>
        </p:spPr>
        <p:txBody>
          <a:bodyPr>
            <a:normAutofit/>
          </a:bodyPr>
          <a:lstStyle/>
          <a:p>
            <a:r>
              <a:rPr lang="it-IT" sz="2800" dirty="0" smtClean="0"/>
              <a:t>Giotto</a:t>
            </a:r>
            <a:br>
              <a:rPr lang="it-IT" sz="2800" dirty="0" smtClean="0"/>
            </a:br>
            <a:r>
              <a:rPr lang="it-IT" sz="2800" dirty="0" smtClean="0"/>
              <a:t>Il Crocifisso di Padova</a:t>
            </a:r>
            <a:endParaRPr lang="it-IT" sz="2800" dirty="0"/>
          </a:p>
        </p:txBody>
      </p:sp>
      <p:pic>
        <p:nvPicPr>
          <p:cNvPr id="4" name="Segnaposto contenuto 3" descr="Giotto._the-crucifix-_c.1317_Padua,_Museo_Civic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36314" y="260648"/>
            <a:ext cx="4783680" cy="639817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375</Words>
  <Application>Microsoft Office PowerPoint</Application>
  <PresentationFormat>Presentazione su schermo (4:3)</PresentationFormat>
  <Paragraphs>78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Dal Medioevo al ‘400</vt:lpstr>
      <vt:lpstr>Il Medioevo</vt:lpstr>
      <vt:lpstr>Alto Medioevo                      Basso Medioevo</vt:lpstr>
      <vt:lpstr>La pittura   Generi                                                        Autori</vt:lpstr>
      <vt:lpstr>Caratteristiche </vt:lpstr>
      <vt:lpstr>Diapositiva 6</vt:lpstr>
      <vt:lpstr>La croce sagomata  Croce bizantina                           Crocifisso di Cimabue </vt:lpstr>
      <vt:lpstr>Diapositiva 8</vt:lpstr>
      <vt:lpstr>Giotto Il Crocifisso di Padova</vt:lpstr>
      <vt:lpstr>   Maestà del   Louvre                                        Madonna Rucellai  Duccio  Cimabue                                                                  da Boninsegna</vt:lpstr>
      <vt:lpstr>Giotto Maestà di Ognissanti</vt:lpstr>
      <vt:lpstr>Ambrogio Lorenzetti  il Buongoverno  Siena</vt:lpstr>
      <vt:lpstr>Il Quattrocento</vt:lpstr>
      <vt:lpstr>Generi                                 Caratteristiche</vt:lpstr>
      <vt:lpstr>Le espressioni del viso Benozzo Gozzoli  Coro di angeli da “Il viaggio dei Magi”</vt:lpstr>
      <vt:lpstr>Andrea Mantegna   Il compianto sul Cristo Morto</vt:lpstr>
      <vt:lpstr>Diapositiva 17</vt:lpstr>
      <vt:lpstr>Architetture e prospettive Piero della Francesca Pala Brera</vt:lpstr>
      <vt:lpstr>La prospettiva perfetta Anonimo La città ideale</vt:lpstr>
      <vt:lpstr>Il nudo, le proporzioni, lo studio dei corpi, il movimento Masaccio     La cacciata dal Paradiso Terrestre</vt:lpstr>
      <vt:lpstr>Il ritratto Piero della Francesca Battista Sforza                                                  Federico da Montefeltro</vt:lpstr>
      <vt:lpstr>Pollaiolo (fratelli)   Le quattro Dame</vt:lpstr>
      <vt:lpstr>Bonifacio Bembo            Bianca Maria Visconti</vt:lpstr>
      <vt:lpstr>Pollaiolo   Galeazzo Maria Sforza   </vt:lpstr>
      <vt:lpstr>Lo studio minuzioso e scientifico della natura e la sua riproduzione fedele</vt:lpstr>
      <vt:lpstr>La nascita del Mecenatismo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 Medioevo al ‘400</dc:title>
  <dc:creator>Elisabetta</dc:creator>
  <cp:lastModifiedBy>Elisabetta</cp:lastModifiedBy>
  <cp:revision>1</cp:revision>
  <dcterms:created xsi:type="dcterms:W3CDTF">2023-12-15T09:52:05Z</dcterms:created>
  <dcterms:modified xsi:type="dcterms:W3CDTF">2023-12-15T13:09:14Z</dcterms:modified>
</cp:coreProperties>
</file>